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75" r:id="rId4"/>
    <p:sldId id="258" r:id="rId5"/>
    <p:sldId id="259" r:id="rId6"/>
    <p:sldId id="266" r:id="rId7"/>
    <p:sldId id="269" r:id="rId8"/>
    <p:sldId id="267" r:id="rId9"/>
    <p:sldId id="268" r:id="rId10"/>
    <p:sldId id="270" r:id="rId11"/>
    <p:sldId id="271" r:id="rId12"/>
    <p:sldId id="276" r:id="rId13"/>
    <p:sldId id="260" r:id="rId14"/>
    <p:sldId id="261" r:id="rId15"/>
    <p:sldId id="262" r:id="rId16"/>
    <p:sldId id="26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FF0066"/>
    <a:srgbClr val="D60093"/>
    <a:srgbClr val="30822A"/>
    <a:srgbClr val="008000"/>
    <a:srgbClr val="B72BD3"/>
    <a:srgbClr val="0099CC"/>
    <a:srgbClr val="5D19B7"/>
    <a:srgbClr val="7472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8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3200">
                <a:latin typeface="NikoshBAN" panose="02000000000000000000" pitchFamily="2" charset="0"/>
                <a:cs typeface="NikoshBAN" panose="02000000000000000000" pitchFamily="2" charset="0"/>
              </a:defRPr>
            </a:pP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সড়ক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দুর্ঘটনা</a:t>
            </a:r>
            <a:endParaRPr lang="bn-BD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সড়ক দূর্ঘটনা</c:v>
                </c:pt>
              </c:strCache>
            </c:strRef>
          </c:tx>
          <c:dPt>
            <c:idx val="0"/>
            <c:bubble3D val="0"/>
            <c:explosion val="3"/>
          </c:dPt>
          <c:dPt>
            <c:idx val="1"/>
            <c:bubble3D val="0"/>
            <c:explosion val="3"/>
          </c:dPt>
          <c:dPt>
            <c:idx val="2"/>
            <c:bubble3D val="0"/>
            <c:explosion val="7"/>
          </c:dPt>
          <c:dLbls>
            <c:dLbl>
              <c:idx val="0"/>
              <c:layout>
                <c:manualLayout>
                  <c:x val="6.25E-2"/>
                  <c:y val="8.571428571428571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11458333333333333"/>
                  <c:y val="-0.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2.7281430874328556E-17"/>
                  <c:y val="-2.857142857142861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3200">
                    <a:latin typeface="NikoshBAN" panose="02000000000000000000" pitchFamily="2" charset="0"/>
                    <a:cs typeface="NikoshBAN" panose="02000000000000000000" pitchFamily="2" charset="0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15 বছরের নিচে</c:v>
                </c:pt>
                <c:pt idx="1">
                  <c:v>১৬-৫০ বছর</c:v>
                </c:pt>
                <c:pt idx="2">
                  <c:v>অন্যান্য</c:v>
                </c:pt>
              </c:strCache>
            </c:strRef>
          </c:cat>
          <c:val>
            <c:numRef>
              <c:f>Sheet1!$B$2:$B$4</c:f>
              <c:numCache>
                <c:formatCode>[$-5000445]0</c:formatCode>
                <c:ptCount val="3"/>
                <c:pt idx="0">
                  <c:v>24</c:v>
                </c:pt>
                <c:pt idx="1">
                  <c:v>39</c:v>
                </c:pt>
                <c:pt idx="2">
                  <c:v>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59E1AD-31D9-4DC2-B1DD-B49FE9AF6D00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AC4D0B-F236-4764-86E5-E759718B1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17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C4D0B-F236-4764-86E5-E759718B11E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807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oleObject" Target="../embeddings/oleObject1.bin"/><Relationship Id="rId3" Type="http://schemas.openxmlformats.org/officeDocument/2006/relationships/video" Target="../media/media1.wmv"/><Relationship Id="rId7" Type="http://schemas.openxmlformats.org/officeDocument/2006/relationships/video" Target="../media/media3.wmv"/><Relationship Id="rId12" Type="http://schemas.openxmlformats.org/officeDocument/2006/relationships/image" Target="../media/image6.jpg"/><Relationship Id="rId2" Type="http://schemas.microsoft.com/office/2007/relationships/media" Target="../media/media1.wmv"/><Relationship Id="rId1" Type="http://schemas.openxmlformats.org/officeDocument/2006/relationships/vmlDrawing" Target="../drawings/vmlDrawing1.vml"/><Relationship Id="rId6" Type="http://schemas.microsoft.com/office/2007/relationships/media" Target="../media/media3.wmv"/><Relationship Id="rId11" Type="http://schemas.openxmlformats.org/officeDocument/2006/relationships/image" Target="../media/image5.png"/><Relationship Id="rId5" Type="http://schemas.openxmlformats.org/officeDocument/2006/relationships/video" Target="../media/media2.wmv"/><Relationship Id="rId10" Type="http://schemas.openxmlformats.org/officeDocument/2006/relationships/image" Target="../media/image4.png"/><Relationship Id="rId4" Type="http://schemas.microsoft.com/office/2007/relationships/media" Target="../media/media2.wmv"/><Relationship Id="rId9" Type="http://schemas.openxmlformats.org/officeDocument/2006/relationships/image" Target="../media/image3.png"/><Relationship Id="rId1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81200" y="1967329"/>
            <a:ext cx="60960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সুজিত দেওয়ান</a:t>
            </a:r>
          </a:p>
          <a:p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শিক্ষক</a:t>
            </a:r>
          </a:p>
          <a:p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রাংগামাটি সরকারি বালিকা উচ্চ বিদ্যালয়</a:t>
            </a:r>
          </a:p>
          <a:p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রাংগামাটি সদর, রাংগামাটি পার্বত্য জেলা</a:t>
            </a:r>
          </a:p>
          <a:p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ই-মেইল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–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dewansujit@gmail.com</a:t>
            </a:r>
          </a:p>
          <a:p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আইডি নং – ৫৭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ব্যাচ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#</a:t>
            </a:r>
            <a:r>
              <a:rPr lang="bn-BD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৩</a:t>
            </a:r>
          </a:p>
          <a:p>
            <a:r>
              <a:rPr lang="bn-BD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ভেন্যুঃ টিটিসি, চট্টগ্রাম</a:t>
            </a:r>
          </a:p>
          <a:p>
            <a:r>
              <a:rPr lang="bn-BD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টিকিউআই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r>
              <a:rPr lang="bn-BD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২ প্রজেক্ট</a:t>
            </a:r>
            <a:endParaRPr lang="bn-BD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67000" y="-95548"/>
            <a:ext cx="3848100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bn-BD" b="1" spc="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11500" b="1" spc="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</a:t>
            </a:r>
            <a:r>
              <a:rPr lang="bn-BD" sz="11500" b="1" spc="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</a:t>
            </a:r>
            <a:r>
              <a:rPr lang="bn-BD" sz="11500" b="1" spc="200" dirty="0" smtClean="0">
                <a:solidFill>
                  <a:srgbClr val="3082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</a:t>
            </a:r>
            <a:r>
              <a:rPr lang="bn-BD" sz="11500" b="1" spc="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</a:t>
            </a:r>
            <a:endParaRPr lang="en-US" sz="11500" b="1" spc="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79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2600" y="1524000"/>
            <a:ext cx="5562600" cy="914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বাংলাদেশ ও বিশ্ব পরিচয়</a:t>
            </a:r>
            <a:endParaRPr lang="en-US" sz="4800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95600" y="3172361"/>
            <a:ext cx="32766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নবম শ্রেণি</a:t>
            </a:r>
            <a:endParaRPr lang="en-US" sz="48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bn-BD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4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সময়ঃ ৫০ মিনিট</a:t>
            </a:r>
            <a:endParaRPr lang="en-US" sz="4400" b="1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111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ter.wmv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22398"/>
            <a:ext cx="8085482" cy="6073602"/>
          </a:xfrm>
          <a:prstGeom prst="rect">
            <a:avLst/>
          </a:prstGeom>
        </p:spPr>
      </p:pic>
      <p:pic>
        <p:nvPicPr>
          <p:cNvPr id="3" name="During.wmv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6565" y="-64246"/>
            <a:ext cx="8115299" cy="6095999"/>
          </a:xfrm>
          <a:prstGeom prst="rect">
            <a:avLst/>
          </a:prstGeom>
        </p:spPr>
      </p:pic>
      <p:pic>
        <p:nvPicPr>
          <p:cNvPr id="2" name="Before.wmv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6382" y="0"/>
            <a:ext cx="8115300" cy="609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131864" y="381000"/>
            <a:ext cx="1088335" cy="9541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n>
                  <a:solidFill>
                    <a:srgbClr val="FF0066"/>
                  </a:solidFill>
                </a:ln>
                <a:blipFill dpi="0" rotWithShape="1">
                  <a:blip r:embed="rId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দূর্ঘটনার পূর্বে</a:t>
            </a:r>
            <a:endParaRPr lang="en-US" sz="2800" dirty="0">
              <a:ln>
                <a:solidFill>
                  <a:srgbClr val="FF0066"/>
                </a:solidFill>
              </a:ln>
              <a:blipFill dpi="0" rotWithShape="1"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115299" y="2447835"/>
            <a:ext cx="1088335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n>
                  <a:solidFill>
                    <a:srgbClr val="FF0066"/>
                  </a:solidFill>
                </a:ln>
                <a:blipFill dpi="0" rotWithShape="1">
                  <a:blip r:embed="rId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দূর্ঘটনার সময়</a:t>
            </a:r>
            <a:endParaRPr lang="en-US" sz="2800" dirty="0">
              <a:ln>
                <a:solidFill>
                  <a:srgbClr val="FF0066"/>
                </a:solidFill>
              </a:ln>
              <a:blipFill dpi="0" rotWithShape="1"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131864" y="4554136"/>
            <a:ext cx="1088335" cy="9541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n>
                  <a:solidFill>
                    <a:srgbClr val="FF0066"/>
                  </a:solidFill>
                </a:ln>
                <a:blipFill dpi="0" rotWithShape="1">
                  <a:blip r:embed="rId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দূর্ঘটনার পরে</a:t>
            </a:r>
            <a:endParaRPr lang="en-US" sz="2800" dirty="0">
              <a:ln>
                <a:solidFill>
                  <a:srgbClr val="FF0066"/>
                </a:solidFill>
              </a:ln>
              <a:blipFill dpi="0" rotWithShape="1"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8" name="Object 7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8195885"/>
              </p:ext>
            </p:extLst>
          </p:nvPr>
        </p:nvGraphicFramePr>
        <p:xfrm>
          <a:off x="8229600" y="6005249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9" name="Packager Shell Object" showAsIcon="1" r:id="rId13" imgW="914400" imgH="771480" progId="Package">
                  <p:embed/>
                </p:oleObj>
              </mc:Choice>
              <mc:Fallback>
                <p:oleObj name="Packager Shell Object" showAsIcon="1" r:id="rId1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229600" y="6005249"/>
                        <a:ext cx="914400" cy="771525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69992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0.98125 -0.955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062" y="-47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4.81481E-6 L -0.96216 0.0092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108" y="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8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1524000"/>
            <a:ext cx="800100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9600" b="1" dirty="0" smtClean="0">
                <a:solidFill>
                  <a:srgbClr val="5D19B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সড়ক দুর্ঘটনার কারণ</a:t>
            </a:r>
            <a:endParaRPr lang="en-US" sz="9600" b="1" dirty="0" smtClean="0">
              <a:solidFill>
                <a:srgbClr val="5D19B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80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অধ্যায়ঃ পঞ্চদশ</a:t>
            </a:r>
          </a:p>
          <a:p>
            <a:pPr algn="ctr"/>
            <a:r>
              <a:rPr lang="bn-BD" sz="5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পৃষ্ঠা # ২২১ - ২২২</a:t>
            </a:r>
          </a:p>
        </p:txBody>
      </p:sp>
    </p:spTree>
    <p:extLst>
      <p:ext uri="{BB962C8B-B14F-4D97-AF65-F5344CB8AC3E}">
        <p14:creationId xmlns:p14="http://schemas.microsoft.com/office/powerpoint/2010/main" val="360032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62200" y="533400"/>
            <a:ext cx="4267200" cy="1066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7200" b="1" kern="1900" spc="100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7200" b="1" kern="1900" spc="100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286000"/>
            <a:ext cx="845820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পাঠ শেষে শিক্ষার্থীরা ......</a:t>
            </a:r>
          </a:p>
          <a:p>
            <a:endParaRPr lang="bn-BD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সড়ক দুর্ঘটনা কী তা বলতে পারবে।</a:t>
            </a:r>
            <a:endParaRPr lang="en-US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সড়ক দুর্ঘটনা কী কারণে বেশি হয় তা বলতে পারবে</a:t>
            </a:r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971550" lvl="1" indent="-514350">
              <a:buFont typeface="+mj-lt"/>
              <a:buAutoNum type="arabicPeriod"/>
            </a:pPr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সড়ক </a:t>
            </a:r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দুর্ঘটনার কারণ বর্ণনা করতে পারবে।</a:t>
            </a:r>
            <a:endParaRPr lang="en-US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সড়ক দুর্ঘটনার প্রভাব </a:t>
            </a:r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ব্যাখ্যা করতে পারবে।</a:t>
            </a:r>
            <a:endParaRPr lang="bn-BD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2"/>
            <a:r>
              <a:rPr lang="bn-BD" sz="3600" dirty="0" smtClean="0">
                <a:latin typeface="Bangla"/>
                <a:cs typeface="Bangla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583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20" t="15000" r="3714"/>
          <a:stretch/>
        </p:blipFill>
        <p:spPr>
          <a:xfrm>
            <a:off x="11595" y="0"/>
            <a:ext cx="5209923" cy="336151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257800" y="1182469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অতিরিক্ত মাল বোঝাই</a:t>
            </a:r>
            <a:endParaRPr lang="en-US" sz="3600" b="1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5658" y="4475597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অতিরিক্ত যাত্রী বোঝাই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26" name="Picture 2" descr="C:\Users\Public\Pictures\Men on the bus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0" r="5628" b="21550"/>
          <a:stretch/>
        </p:blipFill>
        <p:spPr bwMode="auto">
          <a:xfrm>
            <a:off x="3466200" y="3361518"/>
            <a:ext cx="5677800" cy="3460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2514600" y="953869"/>
            <a:ext cx="1600200" cy="1408331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 rot="21130064">
            <a:off x="5257800" y="3432705"/>
            <a:ext cx="3352800" cy="762000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35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3" grpId="1" animBg="1"/>
      <p:bldP spid="4" grpId="0" animBg="1"/>
      <p:bldP spid="4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782"/>
            <a:ext cx="4824846" cy="315883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3" t="4845" r="16202" b="18920"/>
          <a:stretch/>
        </p:blipFill>
        <p:spPr>
          <a:xfrm>
            <a:off x="3382618" y="3281419"/>
            <a:ext cx="5761382" cy="354345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10200" y="1066800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rgbClr val="B72BD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ত্রুটিপূর্ণ সড়ক</a:t>
            </a:r>
            <a:endParaRPr lang="en-US" sz="3600" b="1" dirty="0">
              <a:solidFill>
                <a:srgbClr val="B72BD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4570203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n-BD" sz="3600" b="1" dirty="0" smtClean="0">
                <a:solidFill>
                  <a:srgbClr val="3082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ভুলপথে রাস্তা </a:t>
            </a:r>
            <a:endParaRPr lang="bn-BD" sz="3600" b="1" dirty="0" smtClean="0">
              <a:solidFill>
                <a:srgbClr val="30822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r"/>
            <a:r>
              <a:rPr lang="bn-BD" sz="3600" b="1" dirty="0" smtClean="0">
                <a:solidFill>
                  <a:srgbClr val="3082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পারাপার</a:t>
            </a:r>
            <a:endParaRPr lang="en-US" sz="3600" b="1" dirty="0">
              <a:solidFill>
                <a:srgbClr val="30822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1066800" y="1295400"/>
            <a:ext cx="762000" cy="6096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28600" y="2057400"/>
            <a:ext cx="1219200" cy="762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133600" y="2396836"/>
            <a:ext cx="1600200" cy="762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088573" y="1752599"/>
            <a:ext cx="685800" cy="56839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6111240" y="4943656"/>
            <a:ext cx="1737360" cy="0"/>
          </a:xfrm>
          <a:prstGeom prst="straightConnector1">
            <a:avLst/>
          </a:prstGeom>
          <a:ln w="114300">
            <a:solidFill>
              <a:srgbClr val="0033CC"/>
            </a:solidFill>
            <a:prstDash val="solid"/>
            <a:headEnd type="none" w="med" len="med"/>
            <a:tailEnd type="triangle" w="med" len="med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4662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1" presetClass="emph" presetSubtype="0" repeatCount="indefinit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1" presetClass="emph" presetSubtype="0" repeatCount="indefinit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1" presetClass="emph" presetSubtype="0" repeatCount="indefinit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1" presetClass="emph" presetSubtype="0" repeatCount="indefinit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5" presetClass="path" presetSubtype="0" repeatCount="indefinite" accel="50000" decel="5000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4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2" grpId="0" animBg="1"/>
      <p:bldP spid="2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89" t="8272" b="9756"/>
          <a:stretch/>
        </p:blipFill>
        <p:spPr>
          <a:xfrm>
            <a:off x="18221" y="12420"/>
            <a:ext cx="3969026" cy="256098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710" y="2573404"/>
            <a:ext cx="6379290" cy="42845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00" y="4475597"/>
            <a:ext cx="23075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n-BD" sz="32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চলাচলে অযোগ্য </a:t>
            </a:r>
            <a:endParaRPr lang="bn-BD" sz="3200" b="1" dirty="0" smtClean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r"/>
            <a:r>
              <a:rPr lang="bn-BD" sz="32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bn-BD" sz="32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ত্রুটিপূর্ণ </a:t>
            </a:r>
            <a:endParaRPr lang="bn-BD" sz="3200" b="1" dirty="0" smtClean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r"/>
            <a:r>
              <a:rPr lang="bn-BD" sz="32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যানবাহন </a:t>
            </a:r>
            <a:r>
              <a:rPr lang="bn-BD" sz="32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endParaRPr lang="en-US" sz="3200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19600" y="304800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ঝুঁকিপুর্ণ ওভারটেক</a:t>
            </a:r>
            <a:endParaRPr lang="en-US" sz="36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3" name="Curved Connector 2"/>
          <p:cNvCxnSpPr/>
          <p:nvPr/>
        </p:nvCxnSpPr>
        <p:spPr>
          <a:xfrm rot="-540000">
            <a:off x="2040809" y="1889905"/>
            <a:ext cx="838201" cy="723904"/>
          </a:xfrm>
          <a:prstGeom prst="curvedConnector3">
            <a:avLst>
              <a:gd name="adj1" fmla="val -16078"/>
            </a:avLst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7772400" y="2057400"/>
            <a:ext cx="1050288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13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13800" dirty="0">
              <a:solidFill>
                <a:srgbClr val="FFFF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462103" y="2057400"/>
            <a:ext cx="1050288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13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13800" dirty="0">
              <a:solidFill>
                <a:srgbClr val="FFFF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257800" y="2057400"/>
            <a:ext cx="1050288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13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13800" dirty="0">
              <a:solidFill>
                <a:srgbClr val="FFFF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569712" y="4286091"/>
            <a:ext cx="1050288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13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13800" dirty="0">
              <a:solidFill>
                <a:srgbClr val="FFFF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462103" y="4273391"/>
            <a:ext cx="1050288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13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13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526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5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2" grpId="0"/>
      <p:bldP spid="12" grpId="1"/>
      <p:bldP spid="14" grpId="0"/>
      <p:bldP spid="14" grpId="1"/>
      <p:bldP spid="19" grpId="0"/>
      <p:bldP spid="19" grpId="1"/>
      <p:bldP spid="20" grpId="0"/>
      <p:bldP spid="20" grpId="1"/>
      <p:bldP spid="21" grpId="0"/>
      <p:bldP spid="21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199" y="3429001"/>
            <a:ext cx="5257801" cy="34428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33456" cy="3276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6528" y="4343400"/>
            <a:ext cx="320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n-BD" sz="36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মাতাল ও নেশাগ্রস্থ চালক</a:t>
            </a:r>
            <a:endParaRPr lang="en-US" sz="36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0" y="990600"/>
            <a:ext cx="3200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কমবয়সী চালক এবং গাড়ী চালানোর সময় মোবাইলের ব্যবহার</a:t>
            </a:r>
            <a:endParaRPr lang="en-US" sz="3600" b="1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80629" y="0"/>
            <a:ext cx="736099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8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8800" dirty="0">
              <a:solidFill>
                <a:srgbClr val="FFFF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400800" y="3054447"/>
            <a:ext cx="736099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8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8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869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8" grpId="1"/>
      <p:bldP spid="9" grpId="0"/>
      <p:bldP spid="9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198" y="3352799"/>
            <a:ext cx="5257802" cy="35052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710"/>
            <a:ext cx="4982271" cy="338050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334000" y="914400"/>
            <a:ext cx="28384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আইন প্রয়োগকারী </a:t>
            </a:r>
            <a:endParaRPr lang="bn-BD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সংস্থার দুর্নীতি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0760" y="5791200"/>
            <a:ext cx="35654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হেলমেট ব্যবহার না করা</a:t>
            </a:r>
            <a:endParaRPr lang="en-US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3541604" y="1350726"/>
            <a:ext cx="801796" cy="745595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616408" y="3833686"/>
            <a:ext cx="556013" cy="48417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410200" y="3810000"/>
            <a:ext cx="801796" cy="69819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http://t0.gstatic.com/images?q=tbn:ANd9GcT9IcE8k9VkY1CTqX62PivFcwuSALIurdhR6jLncoPuTrh9RCns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5" t="3733" r="10014" b="5320"/>
          <a:stretch/>
        </p:blipFill>
        <p:spPr bwMode="auto">
          <a:xfrm flipH="1">
            <a:off x="1606785" y="3708961"/>
            <a:ext cx="2049375" cy="2072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2099916" y="3833686"/>
            <a:ext cx="106311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8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X</a:t>
            </a:r>
            <a:endParaRPr lang="en-US" sz="88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4336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37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/>
      <p:bldP spid="10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" y="0"/>
            <a:ext cx="4114800" cy="340140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343400" y="1002355"/>
            <a:ext cx="387157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b="1" dirty="0" smtClean="0">
                <a:solidFill>
                  <a:srgbClr val="3082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রাস্তার পাশে হাট-বাজার</a:t>
            </a:r>
            <a:endParaRPr lang="en-US" sz="4000" b="1" dirty="0">
              <a:solidFill>
                <a:srgbClr val="30822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8686" y="4114800"/>
            <a:ext cx="234551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গাড়ির মালিক</a:t>
            </a:r>
            <a:endParaRPr lang="en-US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3400" y="5181600"/>
            <a:ext cx="320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সনদবিহীন চালকদের নিয়োগ প্রদান করে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195448" y="3407744"/>
            <a:ext cx="4948552" cy="3450256"/>
            <a:chOff x="4195448" y="3407744"/>
            <a:chExt cx="4948552" cy="3450256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5448" y="3407744"/>
              <a:ext cx="4948552" cy="3450256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620"/>
            <a:stretch/>
          </p:blipFill>
          <p:spPr>
            <a:xfrm>
              <a:off x="6669724" y="4648200"/>
              <a:ext cx="2359976" cy="2209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13787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3805846143"/>
              </p:ext>
            </p:extLst>
          </p:nvPr>
        </p:nvGraphicFramePr>
        <p:xfrm>
          <a:off x="381000" y="0"/>
          <a:ext cx="8534400" cy="624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ounded Rectangle 2"/>
          <p:cNvSpPr/>
          <p:nvPr/>
        </p:nvSpPr>
        <p:spPr>
          <a:xfrm>
            <a:off x="1828800" y="6096000"/>
            <a:ext cx="5867400" cy="762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হাইওয়ে পুলিশ বিভাগের প্রতিবেদন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710588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33600" y="228600"/>
            <a:ext cx="4800600" cy="914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solidFill>
                  <a:srgbClr val="5D19B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6000" b="1" dirty="0">
              <a:solidFill>
                <a:srgbClr val="5D19B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6244120"/>
              </p:ext>
            </p:extLst>
          </p:nvPr>
        </p:nvGraphicFramePr>
        <p:xfrm>
          <a:off x="457200" y="2438400"/>
          <a:ext cx="8153400" cy="33659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91311"/>
                <a:gridCol w="2085389"/>
                <a:gridCol w="2085389"/>
                <a:gridCol w="1991311"/>
              </a:tblGrid>
              <a:tr h="5293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3200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চালক</a:t>
                      </a:r>
                      <a:endParaRPr lang="en-US" sz="1800" dirty="0">
                        <a:effectLst/>
                        <a:latin typeface="NikoshBAN" panose="02000000000000000000" pitchFamily="2" charset="0"/>
                        <a:ea typeface="Calibri"/>
                        <a:cs typeface="NikoshBAN" panose="02000000000000000000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3200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মালিক</a:t>
                      </a:r>
                      <a:endParaRPr lang="en-US" sz="1800" dirty="0">
                        <a:effectLst/>
                        <a:latin typeface="NikoshBAN" panose="02000000000000000000" pitchFamily="2" charset="0"/>
                        <a:ea typeface="Calibri"/>
                        <a:cs typeface="NikoshBAN" panose="02000000000000000000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3200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সড়ক</a:t>
                      </a:r>
                      <a:endParaRPr lang="en-US" sz="1800" dirty="0">
                        <a:effectLst/>
                        <a:latin typeface="NikoshBAN" panose="02000000000000000000" pitchFamily="2" charset="0"/>
                        <a:ea typeface="Calibri"/>
                        <a:cs typeface="NikoshBAN" panose="02000000000000000000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3200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অন্যান্য</a:t>
                      </a:r>
                      <a:endParaRPr lang="en-US" sz="1800" dirty="0">
                        <a:effectLst/>
                        <a:latin typeface="NikoshBAN" panose="02000000000000000000" pitchFamily="2" charset="0"/>
                        <a:ea typeface="Calibri"/>
                        <a:cs typeface="NikoshBAN" panose="02000000000000000000" pitchFamily="2" charset="0"/>
                      </a:endParaRPr>
                    </a:p>
                  </a:txBody>
                  <a:tcPr marL="68580" marR="68580" marT="0" marB="0"/>
                </a:tc>
              </a:tr>
              <a:tr h="9411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 </a:t>
                      </a:r>
                      <a:endParaRPr lang="en-US" sz="1100" dirty="0">
                        <a:effectLst/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 </a:t>
                      </a:r>
                      <a:endParaRPr lang="en-US" sz="1100" dirty="0">
                        <a:effectLst/>
                        <a:latin typeface="NikoshBAN" panose="02000000000000000000" pitchFamily="2" charset="0"/>
                        <a:ea typeface="Calibri"/>
                        <a:cs typeface="NikoshBAN" panose="02000000000000000000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 </a:t>
                      </a:r>
                      <a:endParaRPr lang="en-US" sz="1100" dirty="0">
                        <a:effectLst/>
                        <a:latin typeface="NikoshBAN" panose="02000000000000000000" pitchFamily="2" charset="0"/>
                        <a:ea typeface="Calibri"/>
                        <a:cs typeface="NikoshBAN" panose="02000000000000000000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 </a:t>
                      </a:r>
                      <a:endParaRPr lang="en-US" sz="1100" dirty="0">
                        <a:effectLst/>
                        <a:latin typeface="NikoshBAN" panose="02000000000000000000" pitchFamily="2" charset="0"/>
                        <a:ea typeface="Calibri"/>
                        <a:cs typeface="NikoshBAN" panose="02000000000000000000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 </a:t>
                      </a:r>
                      <a:endParaRPr lang="en-US" sz="1100" dirty="0">
                        <a:effectLst/>
                        <a:latin typeface="NikoshBAN" panose="02000000000000000000" pitchFamily="2" charset="0"/>
                        <a:ea typeface="Calibri"/>
                        <a:cs typeface="NikoshBAN" panose="02000000000000000000" pitchFamily="2" charset="0"/>
                      </a:endParaRPr>
                    </a:p>
                  </a:txBody>
                  <a:tcPr marL="68580" marR="68580" marT="0" marB="0"/>
                </a:tc>
              </a:tr>
              <a:tr h="9411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 </a:t>
                      </a:r>
                      <a:endParaRPr lang="en-US" sz="1100" dirty="0">
                        <a:effectLst/>
                        <a:latin typeface="NikoshBAN" panose="02000000000000000000" pitchFamily="2" charset="0"/>
                        <a:ea typeface="Calibri"/>
                        <a:cs typeface="NikoshBAN" panose="02000000000000000000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 </a:t>
                      </a:r>
                      <a:endParaRPr lang="en-US" sz="1100">
                        <a:effectLst/>
                        <a:latin typeface="NikoshBAN" panose="02000000000000000000" pitchFamily="2" charset="0"/>
                        <a:ea typeface="Calibri"/>
                        <a:cs typeface="NikoshBAN" panose="02000000000000000000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 </a:t>
                      </a:r>
                      <a:endParaRPr lang="en-US" sz="1100">
                        <a:effectLst/>
                        <a:latin typeface="NikoshBAN" panose="02000000000000000000" pitchFamily="2" charset="0"/>
                        <a:ea typeface="Calibri"/>
                        <a:cs typeface="NikoshBAN" panose="02000000000000000000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 </a:t>
                      </a:r>
                      <a:endParaRPr lang="en-US" sz="1100" dirty="0">
                        <a:effectLst/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 </a:t>
                      </a:r>
                      <a:endParaRPr lang="en-US" sz="1100" dirty="0">
                        <a:effectLst/>
                        <a:latin typeface="NikoshBAN" panose="02000000000000000000" pitchFamily="2" charset="0"/>
                        <a:ea typeface="Calibri"/>
                        <a:cs typeface="NikoshBAN" panose="02000000000000000000" pitchFamily="2" charset="0"/>
                      </a:endParaRPr>
                    </a:p>
                  </a:txBody>
                  <a:tcPr marL="68580" marR="68580" marT="0" marB="0"/>
                </a:tc>
              </a:tr>
              <a:tr h="9411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 </a:t>
                      </a:r>
                      <a:endParaRPr lang="en-US" sz="1100" dirty="0">
                        <a:effectLst/>
                        <a:latin typeface="NikoshBAN" panose="02000000000000000000" pitchFamily="2" charset="0"/>
                        <a:ea typeface="Calibri"/>
                        <a:cs typeface="NikoshBAN" panose="02000000000000000000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 </a:t>
                      </a:r>
                      <a:endParaRPr lang="en-US" sz="1100">
                        <a:effectLst/>
                        <a:latin typeface="NikoshBAN" panose="02000000000000000000" pitchFamily="2" charset="0"/>
                        <a:ea typeface="Calibri"/>
                        <a:cs typeface="NikoshBAN" panose="02000000000000000000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 </a:t>
                      </a:r>
                      <a:endParaRPr lang="en-US" sz="1100">
                        <a:effectLst/>
                        <a:latin typeface="NikoshBAN" panose="02000000000000000000" pitchFamily="2" charset="0"/>
                        <a:ea typeface="Calibri"/>
                        <a:cs typeface="NikoshBAN" panose="02000000000000000000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 </a:t>
                      </a:r>
                      <a:endParaRPr lang="en-US" sz="1100" dirty="0">
                        <a:effectLst/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1600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 </a:t>
                      </a:r>
                      <a:endParaRPr lang="en-US" sz="1100" dirty="0">
                        <a:effectLst/>
                        <a:latin typeface="NikoshBAN" panose="02000000000000000000" pitchFamily="2" charset="0"/>
                        <a:ea typeface="Calibri"/>
                        <a:cs typeface="NikoshBAN" panose="02000000000000000000" pitchFamily="2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609600" y="1644133"/>
            <a:ext cx="78486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ea typeface="Calibri" pitchFamily="34" charset="0"/>
                <a:cs typeface="NikoshBAN" pitchFamily="2" charset="0"/>
              </a:rPr>
              <a:t>সড়ক</a:t>
            </a:r>
            <a:r>
              <a:rPr kumimoji="0" lang="en-US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kumimoji="0" lang="en-US" alt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ea typeface="Calibri" pitchFamily="34" charset="0"/>
                <a:cs typeface="NikoshBAN" pitchFamily="2" charset="0"/>
              </a:rPr>
              <a:t>দুর্ঘটনার</a:t>
            </a:r>
            <a:r>
              <a:rPr kumimoji="0" lang="en-US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kumimoji="0" lang="en-US" alt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ea typeface="Calibri" pitchFamily="34" charset="0"/>
                <a:cs typeface="NikoshBAN" pitchFamily="2" charset="0"/>
              </a:rPr>
              <a:t>ক্ষেত্রভিত্তিক</a:t>
            </a:r>
            <a:r>
              <a:rPr kumimoji="0" lang="en-US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kumimoji="0" lang="en-US" alt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ea typeface="Calibri" pitchFamily="34" charset="0"/>
                <a:cs typeface="NikoshBAN" pitchFamily="2" charset="0"/>
              </a:rPr>
              <a:t>কারণের</a:t>
            </a:r>
            <a:r>
              <a:rPr kumimoji="0" lang="en-US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kumimoji="0" lang="en-US" alt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ea typeface="Calibri" pitchFamily="34" charset="0"/>
                <a:cs typeface="NikoshBAN" pitchFamily="2" charset="0"/>
              </a:rPr>
              <a:t>একটি</a:t>
            </a:r>
            <a:r>
              <a:rPr kumimoji="0" lang="en-US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kumimoji="0" lang="en-US" alt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ea typeface="Calibri" pitchFamily="34" charset="0"/>
                <a:cs typeface="NikoshBAN" pitchFamily="2" charset="0"/>
              </a:rPr>
              <a:t>ছক</a:t>
            </a:r>
            <a:r>
              <a:rPr kumimoji="0" lang="bn-BD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kumimoji="0" lang="en-US" alt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ea typeface="Calibri" pitchFamily="34" charset="0"/>
                <a:cs typeface="NikoshBAN" pitchFamily="2" charset="0"/>
              </a:rPr>
              <a:t>তৈরি</a:t>
            </a:r>
            <a:r>
              <a:rPr kumimoji="0" lang="en-US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kumimoji="0" lang="en-US" alt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ea typeface="Calibri" pitchFamily="34" charset="0"/>
                <a:cs typeface="NikoshBAN" pitchFamily="2" charset="0"/>
              </a:rPr>
              <a:t>কর</a:t>
            </a:r>
            <a:r>
              <a:rPr kumimoji="0" lang="en-US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ea typeface="Calibri" pitchFamily="34" charset="0"/>
                <a:cs typeface="NikoshBAN" pitchFamily="2" charset="0"/>
              </a:rPr>
              <a:t>।</a:t>
            </a: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951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200" y="2590800"/>
            <a:ext cx="6934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bn-BD" sz="3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সড়ক </a:t>
            </a:r>
            <a:r>
              <a:rPr lang="bn-BD" sz="3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দুর্ঘটনা</a:t>
            </a:r>
            <a:r>
              <a:rPr lang="bn-BD" sz="3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বলতে কী বোঝ?</a:t>
            </a:r>
          </a:p>
          <a:p>
            <a:pPr marL="742950" indent="-742950">
              <a:buFont typeface="+mj-lt"/>
              <a:buAutoNum type="arabicPeriod"/>
            </a:pPr>
            <a:r>
              <a:rPr lang="bn-BD" sz="3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দুইটি সড়ক দুর্ঘটনার কারণ বল।</a:t>
            </a:r>
          </a:p>
          <a:p>
            <a:pPr marL="742950" indent="-742950">
              <a:buFont typeface="+mj-lt"/>
              <a:buAutoNum type="arabicPeriod"/>
            </a:pPr>
            <a:r>
              <a:rPr lang="bn-BD" sz="3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সড়ক </a:t>
            </a:r>
            <a:r>
              <a:rPr lang="bn-BD" sz="3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দুর্ঘটনার জন্য মূলত দায়ী কে?</a:t>
            </a:r>
          </a:p>
          <a:p>
            <a:pPr marL="742950" indent="-742950">
              <a:buFont typeface="+mj-lt"/>
              <a:buAutoNum type="arabicPeriod"/>
            </a:pPr>
            <a:r>
              <a:rPr lang="bn-BD" sz="3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কোন বয়সী লোকেরা বেশী সড়ক দুর্ঘটনায় পতিত হয়?</a:t>
            </a:r>
          </a:p>
        </p:txBody>
      </p:sp>
      <p:sp>
        <p:nvSpPr>
          <p:cNvPr id="2" name="Rectangle 1"/>
          <p:cNvSpPr/>
          <p:nvPr/>
        </p:nvSpPr>
        <p:spPr>
          <a:xfrm>
            <a:off x="2514600" y="533400"/>
            <a:ext cx="3657600" cy="1143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উত্তর বলি</a:t>
            </a:r>
            <a:endParaRPr lang="en-US" sz="6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424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09800" y="457200"/>
            <a:ext cx="4876800" cy="1295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bn-BD" sz="6000" b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ড়ি</a:t>
            </a:r>
            <a:r>
              <a:rPr lang="bn-BD" sz="6000" b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 </a:t>
            </a:r>
            <a:r>
              <a:rPr lang="bn-BD" sz="6000" b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6000" b="1" dirty="0">
              <a:solidFill>
                <a:srgbClr val="D6009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2778224"/>
            <a:ext cx="7391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‘সড়ক </a:t>
            </a:r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দুর্ঘটনা শুধু পারিবারিক জীবনকেই বিপর্যস্ত করে </a:t>
            </a:r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না, </a:t>
            </a:r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আর্থ-সামাজিক </a:t>
            </a:r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জীবনকেও </a:t>
            </a:r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দুর্বিসহ করে </a:t>
            </a:r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তোলে’  - ব্যাখ্যা </a:t>
            </a:r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কর।</a:t>
            </a:r>
          </a:p>
        </p:txBody>
      </p:sp>
    </p:spTree>
    <p:extLst>
      <p:ext uri="{BB962C8B-B14F-4D97-AF65-F5344CB8AC3E}">
        <p14:creationId xmlns:p14="http://schemas.microsoft.com/office/powerpoint/2010/main" val="293864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76400" y="2231410"/>
            <a:ext cx="54102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38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4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69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1419</TotalTime>
  <Words>235</Words>
  <Application>Microsoft Office PowerPoint</Application>
  <PresentationFormat>On-screen Show (4:3)</PresentationFormat>
  <Paragraphs>90</Paragraphs>
  <Slides>16</Slides>
  <Notes>1</Notes>
  <HiddenSlides>0</HiddenSlides>
  <MMClips>3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Package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Doel-1612i3</cp:lastModifiedBy>
  <cp:revision>170</cp:revision>
  <dcterms:created xsi:type="dcterms:W3CDTF">2006-08-16T00:00:00Z</dcterms:created>
  <dcterms:modified xsi:type="dcterms:W3CDTF">2014-01-23T06:23:54Z</dcterms:modified>
</cp:coreProperties>
</file>